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87" r:id="rId3"/>
    <p:sldId id="300" r:id="rId4"/>
    <p:sldId id="258" r:id="rId5"/>
    <p:sldId id="302" r:id="rId6"/>
    <p:sldId id="301" r:id="rId7"/>
    <p:sldId id="303" r:id="rId8"/>
    <p:sldId id="285" r:id="rId9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7139" autoAdjust="0"/>
  </p:normalViewPr>
  <p:slideViewPr>
    <p:cSldViewPr>
      <p:cViewPr varScale="1">
        <p:scale>
          <a:sx n="114" d="100"/>
          <a:sy n="114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con3000\Executive\Division%20-%20Pride%20in%20Diversity\Social%20Inclusion\Corporate%20Equality%20Program\Australian%20Workplace%20Equality%20Index\2013\2013%20Tally%20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Top 10 Results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Summary!$M$13</c:f>
              <c:strCache>
                <c:ptCount val="1"/>
                <c:pt idx="0">
                  <c:v>Top 10 2011</c:v>
                </c:pt>
              </c:strCache>
            </c:strRef>
          </c:tx>
          <c:invertIfNegative val="0"/>
          <c:cat>
            <c:strRef>
              <c:f>Summary!$N$12:$Q$12</c:f>
              <c:strCache>
                <c:ptCount val="4"/>
                <c:pt idx="0">
                  <c:v>Highest</c:v>
                </c:pt>
                <c:pt idx="1">
                  <c:v>Lowest</c:v>
                </c:pt>
                <c:pt idx="2">
                  <c:v>Average</c:v>
                </c:pt>
                <c:pt idx="3">
                  <c:v>Median</c:v>
                </c:pt>
              </c:strCache>
            </c:strRef>
          </c:cat>
          <c:val>
            <c:numRef>
              <c:f>Summary!$N$13:$Q$13</c:f>
              <c:numCache>
                <c:formatCode>General</c:formatCode>
                <c:ptCount val="4"/>
                <c:pt idx="0">
                  <c:v>98</c:v>
                </c:pt>
                <c:pt idx="1">
                  <c:v>68</c:v>
                </c:pt>
                <c:pt idx="2">
                  <c:v>78.599999999999994</c:v>
                </c:pt>
                <c:pt idx="3">
                  <c:v>75</c:v>
                </c:pt>
              </c:numCache>
            </c:numRef>
          </c:val>
        </c:ser>
        <c:ser>
          <c:idx val="1"/>
          <c:order val="1"/>
          <c:tx>
            <c:strRef>
              <c:f>Summary!$M$14</c:f>
              <c:strCache>
                <c:ptCount val="1"/>
                <c:pt idx="0">
                  <c:v>Top 10 2012</c:v>
                </c:pt>
              </c:strCache>
            </c:strRef>
          </c:tx>
          <c:invertIfNegative val="0"/>
          <c:cat>
            <c:strRef>
              <c:f>Summary!$N$12:$Q$12</c:f>
              <c:strCache>
                <c:ptCount val="4"/>
                <c:pt idx="0">
                  <c:v>Highest</c:v>
                </c:pt>
                <c:pt idx="1">
                  <c:v>Lowest</c:v>
                </c:pt>
                <c:pt idx="2">
                  <c:v>Average</c:v>
                </c:pt>
                <c:pt idx="3">
                  <c:v>Median</c:v>
                </c:pt>
              </c:strCache>
            </c:strRef>
          </c:cat>
          <c:val>
            <c:numRef>
              <c:f>Summary!$N$14:$Q$14</c:f>
              <c:numCache>
                <c:formatCode>General</c:formatCode>
                <c:ptCount val="4"/>
                <c:pt idx="0">
                  <c:v>97</c:v>
                </c:pt>
                <c:pt idx="1">
                  <c:v>70</c:v>
                </c:pt>
                <c:pt idx="2">
                  <c:v>82</c:v>
                </c:pt>
                <c:pt idx="3">
                  <c:v>80.5</c:v>
                </c:pt>
              </c:numCache>
            </c:numRef>
          </c:val>
        </c:ser>
        <c:ser>
          <c:idx val="2"/>
          <c:order val="2"/>
          <c:tx>
            <c:strRef>
              <c:f>Summary!$M$15</c:f>
              <c:strCache>
                <c:ptCount val="1"/>
                <c:pt idx="0">
                  <c:v>Top 10 2013</c:v>
                </c:pt>
              </c:strCache>
            </c:strRef>
          </c:tx>
          <c:invertIfNegative val="0"/>
          <c:cat>
            <c:strRef>
              <c:f>Summary!$N$12:$Q$12</c:f>
              <c:strCache>
                <c:ptCount val="4"/>
                <c:pt idx="0">
                  <c:v>Highest</c:v>
                </c:pt>
                <c:pt idx="1">
                  <c:v>Lowest</c:v>
                </c:pt>
                <c:pt idx="2">
                  <c:v>Average</c:v>
                </c:pt>
                <c:pt idx="3">
                  <c:v>Median</c:v>
                </c:pt>
              </c:strCache>
            </c:strRef>
          </c:cat>
          <c:val>
            <c:numRef>
              <c:f>Summary!$N$15:$Q$15</c:f>
              <c:numCache>
                <c:formatCode>General</c:formatCode>
                <c:ptCount val="4"/>
                <c:pt idx="0">
                  <c:v>99</c:v>
                </c:pt>
                <c:pt idx="1">
                  <c:v>84</c:v>
                </c:pt>
                <c:pt idx="2">
                  <c:v>90.6</c:v>
                </c:pt>
                <c:pt idx="3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262464"/>
        <c:axId val="121264000"/>
      </c:barChart>
      <c:catAx>
        <c:axId val="121262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21264000"/>
        <c:crosses val="autoZero"/>
        <c:auto val="1"/>
        <c:lblAlgn val="ctr"/>
        <c:lblOffset val="100"/>
        <c:noMultiLvlLbl val="0"/>
      </c:catAx>
      <c:valAx>
        <c:axId val="121264000"/>
        <c:scaling>
          <c:orientation val="minMax"/>
          <c:max val="100"/>
          <c:min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262464"/>
        <c:crosses val="autoZero"/>
        <c:crossBetween val="between"/>
        <c:majorUnit val="5"/>
        <c:minorUnit val="5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 Top 10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84-90</c:v>
                </c:pt>
                <c:pt idx="1">
                  <c:v>91-95</c:v>
                </c:pt>
                <c:pt idx="2">
                  <c:v>96-99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243328"/>
        <c:axId val="100548992"/>
      </c:barChart>
      <c:catAx>
        <c:axId val="80243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00548992"/>
        <c:crosses val="autoZero"/>
        <c:auto val="1"/>
        <c:lblAlgn val="ctr"/>
        <c:lblOffset val="100"/>
        <c:noMultiLvlLbl val="0"/>
      </c:catAx>
      <c:valAx>
        <c:axId val="10054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243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F581A-4979-4CA7-8309-0AFD3376C166}" type="datetimeFigureOut">
              <a:rPr lang="en-US" smtClean="0"/>
              <a:t>7/1/2013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882F3-0241-4C06-97BB-15D2E6AB33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442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82F3-0241-4C06-97BB-15D2E6AB3381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2017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82F3-0241-4C06-97BB-15D2E6AB338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188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solidFill>
                  <a:srgbClr val="00B0F0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46BC-001C-4514-BD2D-B27BE19A49B7}" type="datetimeFigureOut">
              <a:rPr lang="en-US" smtClean="0"/>
              <a:pPr/>
              <a:t>7/1/2013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8DBC-AA05-4A32-ACC5-E2849F6FACA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46BC-001C-4514-BD2D-B27BE19A49B7}" type="datetimeFigureOut">
              <a:rPr lang="en-US" smtClean="0"/>
              <a:pPr/>
              <a:t>7/1/2013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8DBC-AA05-4A32-ACC5-E2849F6FACA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46BC-001C-4514-BD2D-B27BE19A49B7}" type="datetimeFigureOut">
              <a:rPr lang="en-US" smtClean="0"/>
              <a:pPr/>
              <a:t>7/1/2013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8DBC-AA05-4A32-ACC5-E2849F6FACA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400948" cy="125272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B0F0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439891"/>
          </a:xfrm>
        </p:spPr>
        <p:txBody>
          <a:bodyPr/>
          <a:lstStyle>
            <a:lvl1pPr>
              <a:defRPr sz="2000">
                <a:latin typeface="Calibri" pitchFamily="34" charset="0"/>
              </a:defRPr>
            </a:lvl1pPr>
            <a:lvl2pPr>
              <a:defRPr sz="1600">
                <a:latin typeface="Calibri" pitchFamily="34" charset="0"/>
              </a:defRPr>
            </a:lvl2pPr>
            <a:lvl3pPr>
              <a:defRPr sz="1400">
                <a:latin typeface="Calibri" pitchFamily="34" charset="0"/>
              </a:defRPr>
            </a:lvl3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  <p:pic>
        <p:nvPicPr>
          <p:cNvPr id="7" name="Picture 6" descr="Top10 im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23" y="0"/>
            <a:ext cx="923549" cy="1275465"/>
          </a:xfrm>
          <a:prstGeom prst="rect">
            <a:avLst/>
          </a:prstGeom>
        </p:spPr>
      </p:pic>
      <p:pic>
        <p:nvPicPr>
          <p:cNvPr id="8" name="Picture 7" descr="PID-Logo-VER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034" y="6337320"/>
            <a:ext cx="891631" cy="38734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929586" y="1000108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0" dirty="0" smtClean="0">
                <a:solidFill>
                  <a:schemeClr val="bg1"/>
                </a:solidFill>
              </a:rPr>
              <a:t>AWEI 2013</a:t>
            </a:r>
            <a:endParaRPr lang="en-AU" sz="16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46BC-001C-4514-BD2D-B27BE19A49B7}" type="datetimeFigureOut">
              <a:rPr lang="en-US" smtClean="0"/>
              <a:pPr/>
              <a:t>7/1/2013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8DBC-AA05-4A32-ACC5-E2849F6FACA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46BC-001C-4514-BD2D-B27BE19A49B7}" type="datetimeFigureOut">
              <a:rPr lang="en-US" smtClean="0"/>
              <a:pPr/>
              <a:t>7/1/2013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8DBC-AA05-4A32-ACC5-E2849F6FACA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46BC-001C-4514-BD2D-B27BE19A49B7}" type="datetimeFigureOut">
              <a:rPr lang="en-US" smtClean="0"/>
              <a:pPr/>
              <a:t>7/1/2013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155448"/>
            <a:ext cx="7400948" cy="125272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B0F0"/>
                </a:solidFill>
              </a:defRPr>
            </a:lvl1pPr>
          </a:lstStyle>
          <a:p>
            <a:r>
              <a:rPr lang="en-AU" dirty="0" smtClean="0"/>
              <a:t>Heading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46BC-001C-4514-BD2D-B27BE19A49B7}" type="datetimeFigureOut">
              <a:rPr lang="en-US" smtClean="0"/>
              <a:pPr/>
              <a:t>7/1/2013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46BC-001C-4514-BD2D-B27BE19A49B7}" type="datetimeFigureOut">
              <a:rPr lang="en-US" smtClean="0"/>
              <a:pPr/>
              <a:t>7/1/2013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8DBC-AA05-4A32-ACC5-E2849F6FACA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46BC-001C-4514-BD2D-B27BE19A49B7}" type="datetimeFigureOut">
              <a:rPr lang="en-US" smtClean="0"/>
              <a:pPr/>
              <a:t>7/1/2013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CB046BC-001C-4514-BD2D-B27BE19A49B7}" type="datetimeFigureOut">
              <a:rPr lang="en-US" smtClean="0"/>
              <a:pPr/>
              <a:t>7/1/2013</a:t>
            </a:fld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C418DBC-AA05-4A32-ACC5-E2849F6FACA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CB046BC-001C-4514-BD2D-B27BE19A49B7}" type="datetimeFigureOut">
              <a:rPr lang="en-US" smtClean="0"/>
              <a:pPr/>
              <a:t>7/1/2013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C418DBC-AA05-4A32-ACC5-E2849F6FACAE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9" name="Picture 8" descr="PID-Logo-VERT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0034" y="6337320"/>
            <a:ext cx="891631" cy="3873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4743424" cy="1673352"/>
          </a:xfrm>
        </p:spPr>
        <p:txBody>
          <a:bodyPr>
            <a:normAutofit/>
          </a:bodyPr>
          <a:lstStyle/>
          <a:p>
            <a:r>
              <a:rPr lang="en-AU" sz="2800" dirty="0" smtClean="0"/>
              <a:t>Understanding the new AWEI</a:t>
            </a:r>
            <a:endParaRPr lang="en-A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/>
          <a:lstStyle/>
          <a:p>
            <a:r>
              <a:rPr lang="en-AU" b="1" dirty="0" smtClean="0"/>
              <a:t>TELECONFERENCE CALLS</a:t>
            </a:r>
          </a:p>
        </p:txBody>
      </p:sp>
      <p:pic>
        <p:nvPicPr>
          <p:cNvPr id="4" name="Picture 3" descr="Top10 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24" y="-24"/>
            <a:ext cx="3714776" cy="5130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622" y="4143380"/>
            <a:ext cx="5500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JULY 2013</a:t>
            </a:r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Top 10 Submissions: Historic Overview</a:t>
            </a:r>
            <a:endParaRPr lang="en-AU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590029"/>
              </p:ext>
            </p:extLst>
          </p:nvPr>
        </p:nvGraphicFramePr>
        <p:xfrm>
          <a:off x="395536" y="1700808"/>
          <a:ext cx="511256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84035385"/>
              </p:ext>
            </p:extLst>
          </p:nvPr>
        </p:nvGraphicFramePr>
        <p:xfrm>
          <a:off x="5652120" y="1628800"/>
          <a:ext cx="2831976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2411760" y="5373216"/>
            <a:ext cx="1008112" cy="792088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37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Three year cycle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AWEI, based on UK’s WEI is committed to a three year review</a:t>
            </a:r>
          </a:p>
          <a:p>
            <a:pPr lvl="1"/>
            <a:r>
              <a:rPr lang="en-AU" dirty="0" smtClean="0"/>
              <a:t>Minor adjustments year-on-year (minor point shifts)</a:t>
            </a:r>
          </a:p>
          <a:p>
            <a:pPr lvl="1"/>
            <a:r>
              <a:rPr lang="en-AU" dirty="0" smtClean="0"/>
              <a:t>Significant update every three years</a:t>
            </a:r>
          </a:p>
          <a:p>
            <a:pPr lvl="1"/>
            <a:r>
              <a:rPr lang="en-AU" dirty="0" smtClean="0"/>
              <a:t>Difference between WEI, AWEI and HRC’s CEI</a:t>
            </a:r>
          </a:p>
          <a:p>
            <a:pPr lvl="1"/>
            <a:r>
              <a:rPr lang="en-AU" dirty="0" smtClean="0"/>
              <a:t>First change to AWEI since it’s launch in 2010</a:t>
            </a:r>
          </a:p>
          <a:p>
            <a:pPr lvl="2"/>
            <a:r>
              <a:rPr lang="en-AU" dirty="0" smtClean="0"/>
              <a:t>Local currency (reflect current local practice with room to move)</a:t>
            </a:r>
          </a:p>
          <a:p>
            <a:pPr lvl="2"/>
            <a:r>
              <a:rPr lang="en-AU" dirty="0" smtClean="0"/>
              <a:t>Aligns with other global indexes (greater global benchmarking)</a:t>
            </a:r>
          </a:p>
          <a:p>
            <a:pPr lvl="2"/>
            <a:r>
              <a:rPr lang="en-AU" dirty="0" smtClean="0"/>
              <a:t>Moves us closer to international best practice (higher expectations)</a:t>
            </a:r>
          </a:p>
          <a:p>
            <a:pPr lvl="2"/>
            <a:r>
              <a:rPr lang="en-AU" dirty="0" smtClean="0"/>
              <a:t>Allows for greater planning over a longer period of time</a:t>
            </a:r>
          </a:p>
          <a:p>
            <a:pPr lvl="2"/>
            <a:r>
              <a:rPr lang="en-AU" dirty="0" smtClean="0"/>
              <a:t>Eliminated some of the perceived duplication</a:t>
            </a:r>
          </a:p>
          <a:p>
            <a:pPr lvl="1"/>
            <a:r>
              <a:rPr lang="en-AU" dirty="0" smtClean="0"/>
              <a:t>New Top 10 entry point - expectations</a:t>
            </a:r>
          </a:p>
          <a:p>
            <a:pPr lvl="1"/>
            <a:r>
              <a:rPr lang="en-AU" dirty="0" smtClean="0"/>
              <a:t>Higher score value (200) : continuous benchmarking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49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21449111"/>
              </p:ext>
            </p:extLst>
          </p:nvPr>
        </p:nvGraphicFramePr>
        <p:xfrm>
          <a:off x="539552" y="1700808"/>
          <a:ext cx="8280598" cy="425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299"/>
                <a:gridCol w="4140299"/>
              </a:tblGrid>
              <a:tr h="316224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2010-2012</a:t>
                      </a:r>
                      <a:r>
                        <a:rPr lang="en-AU" sz="1200" baseline="0" dirty="0" smtClean="0"/>
                        <a:t> Index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2013-2015 Index</a:t>
                      </a:r>
                      <a:endParaRPr lang="en-AU" sz="1200" dirty="0"/>
                    </a:p>
                  </a:txBody>
                  <a:tcPr/>
                </a:tc>
              </a:tr>
              <a:tr h="316224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Total point</a:t>
                      </a:r>
                      <a:r>
                        <a:rPr lang="en-AU" sz="1200" baseline="0" dirty="0" smtClean="0"/>
                        <a:t>s allocated:  100 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Total points allocated:  200</a:t>
                      </a:r>
                      <a:endParaRPr lang="en-AU" sz="1200" dirty="0"/>
                    </a:p>
                  </a:txBody>
                  <a:tcPr/>
                </a:tc>
              </a:tr>
              <a:tr h="316224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Announcements:  Top 10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Announcements</a:t>
                      </a:r>
                      <a:r>
                        <a:rPr lang="en-AU" sz="1200" baseline="0" dirty="0" smtClean="0"/>
                        <a:t>:  Top 20</a:t>
                      </a:r>
                      <a:endParaRPr lang="en-AU" sz="1200" dirty="0"/>
                    </a:p>
                  </a:txBody>
                  <a:tcPr/>
                </a:tc>
              </a:tr>
              <a:tr h="316224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Awards:  Top 10</a:t>
                      </a:r>
                      <a:endParaRPr lang="en-AU" sz="12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Awards:</a:t>
                      </a:r>
                      <a:r>
                        <a:rPr lang="en-AU" sz="1200" baseline="0" dirty="0" smtClean="0"/>
                        <a:t>  Top 10</a:t>
                      </a:r>
                      <a:endParaRPr lang="en-AU" sz="12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24">
                <a:tc>
                  <a:txBody>
                    <a:bodyPr/>
                    <a:lstStyle/>
                    <a:p>
                      <a:r>
                        <a:rPr kumimoji="0" lang="en-A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Section 1: Policy &amp; Practice: 30 points</a:t>
                      </a:r>
                      <a:endParaRPr kumimoji="0" lang="en-AU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en-A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Section 1: Policy &amp; Practice: 30 points</a:t>
                      </a:r>
                      <a:endParaRPr kumimoji="0" lang="en-AU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3315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Section</a:t>
                      </a:r>
                      <a:r>
                        <a:rPr lang="en-AU" sz="1200" baseline="0" dirty="0" smtClean="0"/>
                        <a:t> 2: Inclusive Culture &amp; Employee Involvement : 40 points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Section 2:  Culture &amp; Visibility:</a:t>
                      </a:r>
                      <a:r>
                        <a:rPr lang="en-AU" sz="1200" baseline="0" dirty="0" smtClean="0"/>
                        <a:t> 60 points</a:t>
                      </a:r>
                      <a:endParaRPr lang="en-AU" sz="1200" dirty="0"/>
                    </a:p>
                  </a:txBody>
                  <a:tcPr/>
                </a:tc>
              </a:tr>
              <a:tr h="316224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Section 3: Diversity Training:</a:t>
                      </a:r>
                      <a:r>
                        <a:rPr lang="en-AU" sz="1200" baseline="0" dirty="0" smtClean="0"/>
                        <a:t> 10 points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Section 3: Staff Training &amp; Development: 30 points</a:t>
                      </a:r>
                      <a:endParaRPr lang="en-AU" sz="1200" dirty="0"/>
                    </a:p>
                  </a:txBody>
                  <a:tcPr/>
                </a:tc>
              </a:tr>
              <a:tr h="316224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Section 4: Community Engagement: 10 points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Section 4: Monitoring:</a:t>
                      </a:r>
                      <a:r>
                        <a:rPr lang="en-AU" sz="1200" baseline="0" dirty="0" smtClean="0"/>
                        <a:t> 10 points</a:t>
                      </a:r>
                      <a:endParaRPr lang="en-AU" sz="1200" dirty="0"/>
                    </a:p>
                  </a:txBody>
                  <a:tcPr/>
                </a:tc>
              </a:tr>
              <a:tr h="316224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Section 5: Additional Work: </a:t>
                      </a:r>
                      <a:r>
                        <a:rPr lang="en-AU" sz="1200" baseline="0" dirty="0" smtClean="0"/>
                        <a:t>5 points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Section 5: Supplier Policies</a:t>
                      </a:r>
                      <a:r>
                        <a:rPr lang="en-AU" sz="1200" b="1" baseline="0" dirty="0" smtClean="0"/>
                        <a:t> (15 points)</a:t>
                      </a:r>
                      <a:endParaRPr lang="en-AU" sz="1200" b="1" dirty="0"/>
                    </a:p>
                  </a:txBody>
                  <a:tcPr/>
                </a:tc>
              </a:tr>
              <a:tr h="316224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Section 6: Optional</a:t>
                      </a:r>
                      <a:r>
                        <a:rPr lang="en-AU" sz="1200" baseline="0" dirty="0" smtClean="0"/>
                        <a:t> AWEI Survey: 5 points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Section 6: Community Engagement</a:t>
                      </a:r>
                      <a:r>
                        <a:rPr lang="en-AU" sz="1200" baseline="0" dirty="0" smtClean="0"/>
                        <a:t> (30 points)</a:t>
                      </a:r>
                      <a:endParaRPr lang="en-AU" sz="1200" dirty="0"/>
                    </a:p>
                  </a:txBody>
                  <a:tcPr/>
                </a:tc>
              </a:tr>
              <a:tr h="316224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Section 7: Inclusion Beyond :</a:t>
                      </a:r>
                      <a:r>
                        <a:rPr lang="en-AU" sz="1200" b="1" baseline="0" dirty="0" smtClean="0"/>
                        <a:t> 10 points</a:t>
                      </a:r>
                      <a:endParaRPr lang="en-AU" sz="1200" b="1" dirty="0"/>
                    </a:p>
                  </a:txBody>
                  <a:tcPr/>
                </a:tc>
              </a:tr>
              <a:tr h="316224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Section 8: Additional</a:t>
                      </a:r>
                      <a:r>
                        <a:rPr lang="en-AU" sz="1200" baseline="0" dirty="0" smtClean="0"/>
                        <a:t> Work: </a:t>
                      </a:r>
                      <a:r>
                        <a:rPr lang="en-AU" sz="1200" b="1" baseline="0" dirty="0" smtClean="0"/>
                        <a:t>10 points</a:t>
                      </a:r>
                      <a:endParaRPr lang="en-AU" sz="1200" b="1" dirty="0"/>
                    </a:p>
                  </a:txBody>
                  <a:tcPr/>
                </a:tc>
              </a:tr>
              <a:tr h="316224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Section 9:</a:t>
                      </a:r>
                      <a:r>
                        <a:rPr lang="en-AU" sz="1200" baseline="0" dirty="0" smtClean="0"/>
                        <a:t> Optional AWEI Survey : 5 points</a:t>
                      </a:r>
                      <a:endParaRPr lang="en-A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AWEI Criteria Comparison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Section Analysis	</a:t>
            </a:r>
            <a:endParaRPr lang="en-AU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34069690"/>
              </p:ext>
            </p:extLst>
          </p:nvPr>
        </p:nvGraphicFramePr>
        <p:xfrm>
          <a:off x="467544" y="1700808"/>
          <a:ext cx="8280598" cy="424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6120358"/>
              </a:tblGrid>
              <a:tr h="316224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Section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Changes</a:t>
                      </a:r>
                      <a:endParaRPr lang="en-AU" sz="1200" dirty="0"/>
                    </a:p>
                  </a:txBody>
                  <a:tcPr/>
                </a:tc>
              </a:tr>
              <a:tr h="316224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Section</a:t>
                      </a:r>
                      <a:r>
                        <a:rPr lang="en-AU" sz="1200" baseline="0" dirty="0" smtClean="0"/>
                        <a:t> 1: Policy &amp; Practice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dirty="0" smtClean="0"/>
                        <a:t>Still worth 30 points covering the fundamental</a:t>
                      </a:r>
                      <a:r>
                        <a:rPr lang="en-AU" sz="1200" baseline="0" dirty="0" smtClean="0"/>
                        <a:t> basics of policy and practice with the accommodation of both pillared and blended approaches to strategy formulation and strategic/network/joint accountabilities against targets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baseline="0" dirty="0" smtClean="0"/>
                        <a:t>Stretch targets include: </a:t>
                      </a:r>
                      <a:r>
                        <a:rPr lang="en-AU" sz="1200" b="1" baseline="0" dirty="0" smtClean="0"/>
                        <a:t>monitoring of LGBTI related complaints with action</a:t>
                      </a:r>
                      <a:r>
                        <a:rPr lang="en-AU" sz="1200" baseline="0" dirty="0" smtClean="0"/>
                        <a:t>; </a:t>
                      </a:r>
                      <a:r>
                        <a:rPr lang="en-AU" sz="1200" b="1" baseline="0" dirty="0" smtClean="0"/>
                        <a:t>communication with EAP programs</a:t>
                      </a:r>
                      <a:r>
                        <a:rPr lang="en-AU" sz="1200" baseline="0" dirty="0" smtClean="0"/>
                        <a:t>;</a:t>
                      </a:r>
                    </a:p>
                  </a:txBody>
                  <a:tcPr/>
                </a:tc>
              </a:tr>
              <a:tr h="316224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Section 2: Culture &amp; Visibility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dirty="0" smtClean="0"/>
                        <a:t>Name</a:t>
                      </a:r>
                      <a:r>
                        <a:rPr lang="en-AU" sz="1200" baseline="0" dirty="0" smtClean="0"/>
                        <a:t> changed from Inclusive Culture &amp; Employee Involvement to better reflect content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baseline="0" dirty="0" smtClean="0"/>
                        <a:t>Increase from 40 to 60 points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baseline="0" dirty="0" smtClean="0"/>
                        <a:t>Stretch targets include: </a:t>
                      </a:r>
                      <a:r>
                        <a:rPr lang="en-AU" sz="1200" b="1" baseline="0" dirty="0" smtClean="0"/>
                        <a:t>network member feedback; network engagement in AWEI submission; collaboration with other internal networks; promotion of out role models; sustainability plans; visibility of inclusion initiatives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baseline="0" dirty="0" smtClean="0"/>
                        <a:t>Accommodates </a:t>
                      </a:r>
                      <a:r>
                        <a:rPr lang="en-AU" sz="1200" b="1" baseline="0" dirty="0" smtClean="0"/>
                        <a:t>multiple executive sponsors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baseline="0" dirty="0" smtClean="0"/>
                        <a:t>New subsection for </a:t>
                      </a:r>
                      <a:r>
                        <a:rPr lang="en-AU" sz="1200" b="1" baseline="0" dirty="0" smtClean="0"/>
                        <a:t>CEO</a:t>
                      </a:r>
                      <a:r>
                        <a:rPr lang="en-AU" sz="1200" baseline="0" dirty="0" smtClean="0"/>
                        <a:t> (or equivalent) involvement/support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baseline="0" dirty="0" smtClean="0"/>
                        <a:t>New subsection for </a:t>
                      </a:r>
                      <a:r>
                        <a:rPr lang="en-AU" sz="1200" b="1" baseline="0" dirty="0" smtClean="0"/>
                        <a:t>Ally Engagement</a:t>
                      </a:r>
                      <a:endParaRPr lang="en-AU" sz="1200" b="1" dirty="0"/>
                    </a:p>
                  </a:txBody>
                  <a:tcPr/>
                </a:tc>
              </a:tr>
              <a:tr h="453315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Section 3: Staff Training &amp; Development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dirty="0" smtClean="0"/>
                        <a:t>Name change from Diversity Training to better reflect content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dirty="0" smtClean="0"/>
                        <a:t>Increase from 10 to 30 points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dirty="0" smtClean="0"/>
                        <a:t>Content</a:t>
                      </a:r>
                      <a:r>
                        <a:rPr lang="en-AU" sz="1200" baseline="0" dirty="0" smtClean="0"/>
                        <a:t> </a:t>
                      </a:r>
                      <a:r>
                        <a:rPr lang="en-AU" sz="1200" b="1" baseline="0" dirty="0" smtClean="0"/>
                        <a:t>checklist for training </a:t>
                      </a:r>
                      <a:r>
                        <a:rPr lang="en-AU" sz="1200" baseline="0" dirty="0" smtClean="0"/>
                        <a:t>(can add to; greater flexibility)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baseline="0" dirty="0" smtClean="0"/>
                        <a:t>Stretch targets: </a:t>
                      </a:r>
                      <a:r>
                        <a:rPr lang="en-AU" sz="1200" b="1" baseline="0" dirty="0" smtClean="0"/>
                        <a:t>Managers/Leaders: nomination of champions; senior manager accountability; reverse mentoring programs; app0intment criteria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baseline="0" dirty="0" smtClean="0"/>
                        <a:t>New subsection:  </a:t>
                      </a:r>
                      <a:r>
                        <a:rPr lang="en-AU" sz="1200" b="1" baseline="0" dirty="0" smtClean="0"/>
                        <a:t>Career development:  LGBTI specific opportunities / talent progression</a:t>
                      </a:r>
                      <a:endParaRPr lang="en-AU" sz="1200" b="1" dirty="0" smtClean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n-A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0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Section Analysis</a:t>
            </a:r>
            <a:endParaRPr lang="en-AU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91669"/>
              </p:ext>
            </p:extLst>
          </p:nvPr>
        </p:nvGraphicFramePr>
        <p:xfrm>
          <a:off x="457200" y="1774825"/>
          <a:ext cx="8280598" cy="410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6120358"/>
              </a:tblGrid>
              <a:tr h="316224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Section</a:t>
                      </a:r>
                      <a:r>
                        <a:rPr lang="en-AU" sz="1200" baseline="0" dirty="0" smtClean="0"/>
                        <a:t> 4:  Monitoring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</a:tr>
              <a:tr h="316224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Section 4: Monitoring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dirty="0" smtClean="0"/>
                        <a:t>New</a:t>
                      </a:r>
                      <a:r>
                        <a:rPr lang="en-AU" sz="1200" baseline="0" dirty="0" smtClean="0"/>
                        <a:t> Subs</a:t>
                      </a:r>
                      <a:r>
                        <a:rPr lang="en-AU" sz="1200" dirty="0" smtClean="0"/>
                        <a:t>ection : 10 points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dirty="0" smtClean="0"/>
                        <a:t>Collection</a:t>
                      </a:r>
                      <a:r>
                        <a:rPr lang="en-AU" sz="1200" baseline="0" dirty="0" smtClean="0"/>
                        <a:t> of LGBTI related data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baseline="0" dirty="0" smtClean="0"/>
                        <a:t>Analysis of LGBTI related data</a:t>
                      </a:r>
                      <a:endParaRPr lang="en-AU" sz="1200" dirty="0" smtClean="0"/>
                    </a:p>
                  </a:txBody>
                  <a:tcPr/>
                </a:tc>
              </a:tr>
              <a:tr h="316224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Section 5: Supplier</a:t>
                      </a:r>
                      <a:r>
                        <a:rPr lang="en-AU" sz="1200" baseline="0" dirty="0" smtClean="0"/>
                        <a:t> Policies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dirty="0" smtClean="0"/>
                        <a:t>New Subsection : 15 points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b="1" dirty="0" smtClean="0"/>
                        <a:t>Diversity compliance expectations</a:t>
                      </a:r>
                      <a:endParaRPr lang="en-AU" sz="1200" b="1" dirty="0"/>
                    </a:p>
                  </a:txBody>
                  <a:tcPr/>
                </a:tc>
              </a:tr>
              <a:tr h="316224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Section 6:</a:t>
                      </a:r>
                      <a:r>
                        <a:rPr lang="en-AU" sz="1200" baseline="0" dirty="0" smtClean="0"/>
                        <a:t> Community Engagement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dirty="0" smtClean="0"/>
                        <a:t>Increase from 10 to 30 points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dirty="0" smtClean="0"/>
                        <a:t>Stretch targets: LGBTI media;</a:t>
                      </a:r>
                      <a:r>
                        <a:rPr lang="en-AU" sz="1200" baseline="0" dirty="0" smtClean="0"/>
                        <a:t> mainstream media;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baseline="0" dirty="0" smtClean="0"/>
                        <a:t>New Subsection : </a:t>
                      </a:r>
                      <a:r>
                        <a:rPr lang="en-AU" sz="1200" b="1" baseline="0" dirty="0" smtClean="0"/>
                        <a:t>Commercial / Public Service / Higher Ed related engagement</a:t>
                      </a:r>
                      <a:endParaRPr lang="en-AU" sz="1200" b="1" dirty="0"/>
                    </a:p>
                  </a:txBody>
                  <a:tcPr/>
                </a:tc>
              </a:tr>
              <a:tr h="316224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Section 7:  Inclusion Beyond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dirty="0" smtClean="0"/>
                        <a:t>New</a:t>
                      </a:r>
                      <a:r>
                        <a:rPr lang="en-AU" sz="1200" baseline="0" dirty="0" smtClean="0"/>
                        <a:t> section: 10 points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b="1" baseline="0" dirty="0" smtClean="0"/>
                        <a:t>Impact beyond the walls of your employee base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baseline="0" dirty="0" smtClean="0"/>
                        <a:t>Incorporates:  mentoring of other organisations, providing awareness to audiences beyond employee base, </a:t>
                      </a:r>
                      <a:r>
                        <a:rPr lang="en-AU" sz="1200" b="1" baseline="0" dirty="0" smtClean="0"/>
                        <a:t>innovative products or initiatives</a:t>
                      </a:r>
                      <a:endParaRPr lang="en-AU" sz="1200" b="1" dirty="0"/>
                    </a:p>
                  </a:txBody>
                  <a:tcPr/>
                </a:tc>
              </a:tr>
              <a:tr h="316224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Section 8: Additional Work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dirty="0" smtClean="0"/>
                        <a:t>Increase from 5 to 10 points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dirty="0" smtClean="0"/>
                        <a:t>Between 1-2 points allocated per valid nomination</a:t>
                      </a:r>
                      <a:endParaRPr lang="en-AU" sz="1200" dirty="0"/>
                    </a:p>
                  </a:txBody>
                  <a:tcPr/>
                </a:tc>
              </a:tr>
              <a:tr h="316224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Section 9:</a:t>
                      </a:r>
                      <a:r>
                        <a:rPr lang="en-AU" sz="1200" baseline="0" dirty="0" smtClean="0"/>
                        <a:t> AWEI Survey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dirty="0" smtClean="0"/>
                        <a:t>2 points</a:t>
                      </a:r>
                      <a:r>
                        <a:rPr lang="en-AU" sz="1200" baseline="0" dirty="0" smtClean="0"/>
                        <a:t> participation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AU" sz="1200" baseline="0" dirty="0" smtClean="0"/>
                        <a:t>Additional 3 points: invitation out to entire group (and evidence in submission numbers)</a:t>
                      </a:r>
                      <a:endParaRPr lang="en-AU" sz="1200" dirty="0"/>
                    </a:p>
                  </a:txBody>
                  <a:tcPr/>
                </a:tc>
              </a:tr>
              <a:tr h="316224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Throughout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AU" sz="1200" baseline="0" dirty="0" smtClean="0"/>
                        <a:t>Questions around </a:t>
                      </a:r>
                      <a:r>
                        <a:rPr lang="en-AU" sz="1200" b="1" baseline="0" dirty="0" smtClean="0"/>
                        <a:t>sustainability</a:t>
                      </a:r>
                      <a:r>
                        <a:rPr lang="en-AU" sz="1200" baseline="0" dirty="0" smtClean="0"/>
                        <a:t> </a:t>
                      </a:r>
                      <a:endParaRPr lang="en-AU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2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 look submission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47" y="1960668"/>
            <a:ext cx="5013325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1700502" y="3458557"/>
            <a:ext cx="6000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200" y="5129020"/>
            <a:ext cx="4990072" cy="103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8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New</a:t>
            </a:r>
            <a:r>
              <a:rPr lang="en-AU" b="1" dirty="0" smtClean="0"/>
              <a:t> </a:t>
            </a:r>
            <a:r>
              <a:rPr lang="en-AU" dirty="0" smtClean="0"/>
              <a:t>Awards</a:t>
            </a:r>
            <a:r>
              <a:rPr lang="en-AU" b="1" dirty="0" smtClean="0"/>
              <a:t> </a:t>
            </a:r>
          </a:p>
          <a:p>
            <a:r>
              <a:rPr lang="en-AU" sz="1600" dirty="0" smtClean="0"/>
              <a:t>Regional/Rural branch/office (under small business awards)</a:t>
            </a:r>
          </a:p>
          <a:p>
            <a:r>
              <a:rPr lang="en-AU" sz="1600" dirty="0" smtClean="0"/>
              <a:t>Innovation Award</a:t>
            </a:r>
          </a:p>
          <a:p>
            <a:r>
              <a:rPr lang="en-AU" sz="1600" dirty="0" smtClean="0"/>
              <a:t>CEO of the Year Award (CEO or equivalent)</a:t>
            </a:r>
          </a:p>
          <a:p>
            <a:r>
              <a:rPr lang="en-AU" sz="1600" dirty="0" smtClean="0"/>
              <a:t>Executive Leadership Award</a:t>
            </a:r>
          </a:p>
          <a:p>
            <a:pPr marL="118872" indent="0">
              <a:buNone/>
            </a:pPr>
            <a:endParaRPr lang="en-AU" sz="1600" dirty="0"/>
          </a:p>
          <a:p>
            <a:pPr marL="118872" indent="0">
              <a:buNone/>
            </a:pPr>
            <a:r>
              <a:rPr lang="en-AU" sz="1800" dirty="0" smtClean="0"/>
              <a:t>Changes</a:t>
            </a:r>
            <a:endParaRPr lang="en-AU" sz="1600" dirty="0" smtClean="0"/>
          </a:p>
          <a:p>
            <a:r>
              <a:rPr lang="en-AU" sz="1600" dirty="0" smtClean="0"/>
              <a:t>Role restriction removed from Diversity Champion Award</a:t>
            </a:r>
          </a:p>
          <a:p>
            <a:endParaRPr lang="en-AU" sz="1800" dirty="0" smtClean="0"/>
          </a:p>
          <a:p>
            <a:pPr marL="118872" indent="0">
              <a:buNone/>
            </a:pPr>
            <a:r>
              <a:rPr lang="en-AU" sz="1800" dirty="0" smtClean="0"/>
              <a:t>Currently</a:t>
            </a:r>
            <a:r>
              <a:rPr lang="en-AU" sz="1800" b="1" dirty="0" smtClean="0"/>
              <a:t> </a:t>
            </a:r>
            <a:r>
              <a:rPr lang="en-AU" sz="1800" dirty="0" smtClean="0"/>
              <a:t>being investigated</a:t>
            </a:r>
          </a:p>
          <a:p>
            <a:r>
              <a:rPr lang="en-AU" sz="1600" dirty="0" smtClean="0"/>
              <a:t>Ability to submit online (will have a choice)</a:t>
            </a:r>
          </a:p>
          <a:p>
            <a:pPr lvl="1"/>
            <a:r>
              <a:rPr lang="en-AU" sz="1400" dirty="0" smtClean="0"/>
              <a:t>Tracks previous submissions, allows for copying data over</a:t>
            </a:r>
            <a:endParaRPr lang="en-AU" sz="1400" dirty="0"/>
          </a:p>
          <a:p>
            <a:pPr marL="118872" indent="0">
              <a:buNone/>
            </a:pPr>
            <a:endParaRPr lang="en-AU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 Awards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3006</TotalTime>
  <Words>706</Words>
  <Application>Microsoft Office PowerPoint</Application>
  <PresentationFormat>On-screen Show (4:3)</PresentationFormat>
  <Paragraphs>103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Module</vt:lpstr>
      <vt:lpstr>Understanding the new AWEI</vt:lpstr>
      <vt:lpstr>Top 10 Submissions: Historic Overview</vt:lpstr>
      <vt:lpstr>Three year cycle </vt:lpstr>
      <vt:lpstr>AWEI Criteria Comparison</vt:lpstr>
      <vt:lpstr>Section Analysis </vt:lpstr>
      <vt:lpstr>Section Analysis</vt:lpstr>
      <vt:lpstr>New look submission</vt:lpstr>
      <vt:lpstr>New Awards</vt:lpstr>
    </vt:vector>
  </TitlesOfParts>
  <Company>acon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dawnh</dc:creator>
  <cp:lastModifiedBy>Dawn Hough</cp:lastModifiedBy>
  <cp:revision>142</cp:revision>
  <dcterms:created xsi:type="dcterms:W3CDTF">2012-07-03T04:12:38Z</dcterms:created>
  <dcterms:modified xsi:type="dcterms:W3CDTF">2013-07-01T06:32:46Z</dcterms:modified>
</cp:coreProperties>
</file>